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3" r:id="rId2"/>
    <p:sldId id="274" r:id="rId3"/>
    <p:sldId id="308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5" r:id="rId24"/>
    <p:sldId id="304" r:id="rId25"/>
    <p:sldId id="306" r:id="rId26"/>
    <p:sldId id="307" r:id="rId27"/>
    <p:sldId id="281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IO VINÍCIUS MALHEIROS DUARTE" initials="CVMD" lastIdx="1" clrIdx="0">
    <p:extLst>
      <p:ext uri="{19B8F6BF-5375-455C-9EA6-DF929625EA0E}">
        <p15:presenceInfo xmlns:p15="http://schemas.microsoft.com/office/powerpoint/2012/main" userId="S::caio.mduarte@etec.sp.gov.br::42c29be6-65b4-41e7-bc1d-2d95f3ddf4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D4A8B-2FA9-45CD-BE53-D964337B161E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6928F-8ACD-4594-9774-11192BE7B8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39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735A1D-C824-470D-9D81-65870A703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E6F7BB-431C-4B75-93A4-E85786612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302E2B-4497-4C73-9EB2-E06F8B07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81F01C-216E-4349-8E17-EBDDA95E9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8C3264-5C10-400D-92EC-CAE859F2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5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09E87-AAB9-4A05-A1C5-B51BF45E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B30DE79-61FB-495F-AB96-0943B94F2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185342-0CF3-4F06-9E06-A84D9140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0FD5C7-2591-4436-A9D7-DED3B624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1A8D29-1DF0-4704-B6E0-2478DE8C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3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14FB1B-99D7-4EC4-A3CE-75AD4C42A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EDDA23-2900-47FB-A31B-E5F022F64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71618D-C0F0-448C-A5C1-A7FD8E53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A8D84A-7E7D-4A41-8F56-43FB73A60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798300-76D7-475E-975B-38B8AD56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8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40D2E-BDE9-449B-869A-75F81B7A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0E2E9-B177-47E0-B817-4043A76D4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5F5C9-17E7-4612-8EB1-C816E1D80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811488-36F8-462C-922F-3E340FBA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0CE30F-50B5-42D0-A77A-2C7FC9FD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2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C1DB4-83C0-44C8-97DE-4D5DEEC85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1282B1-5FDE-475E-B75B-06B61B3E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502EA4-2938-4DC2-B942-82A9F40D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477118-BFAD-4D58-B264-50AD8F5A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6548EE-4B5E-4127-97DA-2420AE50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94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659C5-52C4-4949-B25A-79DA1E7F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E87CC-1195-4BAE-A32A-039941554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95AA78-C404-4151-A5EC-4E38A0CAC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2DFCE0-2077-468D-BF77-9BE553AB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5512B0-68FD-442C-B609-97A097AC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BAE6AE-203A-45CC-8101-40D18E1D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88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66E56-81B0-4AAE-827E-CDCB85A3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926FDA-9E15-4305-8D46-B7DD57D32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EF8C51-9548-4B36-A931-7A0398225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8187C8-6155-4BF9-A785-7CA598D92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A7E2B6-C04F-41EA-905A-76E464DE85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EFABBB-2072-4CF6-B71C-C16351C9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0B946FB-779C-4D2A-9FFD-D0AD9A2F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A7564D-C507-4FF1-92C2-7F0C96D2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00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30458-EE1B-4AC9-BB52-0B7739D8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A1A8CE-E854-4B78-8B51-1AE2970E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148EE5-097E-46AD-B227-574A823D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B87AAB-8C52-4EBB-B278-FA7D8F67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72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AEA4588-5887-43F7-BC20-79797E7B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6745FF2-D8AD-4E05-89CE-9410CC376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AA31A2-29E4-47C0-93F3-41CA810B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3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D23B4-8161-47EE-9C2C-7660D54D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C2888B-0080-4235-AC7D-197E7A408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94A505-0019-4779-9637-66FFFC552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FA1D07-12FE-412E-965F-D504515A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DD3FC5-5DEB-41AE-8A33-77D7A63D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3EE230-987E-4557-BB90-E14E0FFD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9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D204B-613E-488A-A852-BD79B8872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DA33AA-5D31-49BA-BDA9-ABD39A9BB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1CE49-76BC-47A8-99FA-749C895B9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3F6A13-2A51-449D-BC2A-3F68F80B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02F108-D0FB-4A45-A0A0-759AB040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F96C98-A845-4605-AADA-5483ABFD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464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7E3254-05BF-40B7-A776-F977D937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FD5742-CC0B-47EE-AA55-1129D31BA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839EA4-C3A6-4D53-85DC-1723B5D65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EC854-AFD2-43C8-BD20-342EAAC37438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1421CC-304C-45B4-9823-6C3510F3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F2D0D-6E7D-4247-8137-C981781A4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7EB5A-1C01-4E12-BD90-2DE44ACA06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39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71E322-D222-4DE7-98E9-D379F8D925EB}"/>
              </a:ext>
            </a:extLst>
          </p:cNvPr>
          <p:cNvSpPr/>
          <p:nvPr/>
        </p:nvSpPr>
        <p:spPr>
          <a:xfrm>
            <a:off x="0" y="506627"/>
            <a:ext cx="12192000" cy="3986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986EC8-09C0-4A3E-ACBD-BFA84643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886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Levantamento de Requisitos</a:t>
            </a:r>
            <a:br>
              <a:rPr lang="pt-BR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pt-BR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Metodologia </a:t>
            </a:r>
            <a:r>
              <a:rPr lang="pt-BR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Kanban</a:t>
            </a:r>
            <a:endParaRPr lang="pt-BR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91F944-8FD2-4B4C-9705-D7873C3C1D84}"/>
              </a:ext>
            </a:extLst>
          </p:cNvPr>
          <p:cNvSpPr txBox="1"/>
          <p:nvPr/>
        </p:nvSpPr>
        <p:spPr>
          <a:xfrm>
            <a:off x="7792993" y="5690972"/>
            <a:ext cx="610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caio.duarte@sp.senai.br</a:t>
            </a:r>
            <a:endParaRPr lang="pt-BR" sz="2000" b="1" dirty="0">
              <a:solidFill>
                <a:schemeClr val="accent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8D95A0-53CF-4A0A-98AE-785D942444C3}"/>
              </a:ext>
            </a:extLst>
          </p:cNvPr>
          <p:cNvSpPr txBox="1"/>
          <p:nvPr/>
        </p:nvSpPr>
        <p:spPr>
          <a:xfrm>
            <a:off x="838200" y="5690972"/>
            <a:ext cx="6104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Prof.: Caio Malheiros</a:t>
            </a:r>
            <a:endParaRPr lang="pt-BR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 – Métodos Ágeis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587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Modelos de desenvolvimento de software considerados ágeis:</a:t>
            </a:r>
          </a:p>
          <a:p>
            <a:pPr>
              <a:lnSpc>
                <a:spcPct val="150000"/>
              </a:lnSpc>
            </a:pPr>
            <a:r>
              <a:rPr lang="pt-BR" sz="2400" dirty="0" err="1">
                <a:solidFill>
                  <a:schemeClr val="accent1"/>
                </a:solidFill>
              </a:rPr>
              <a:t>Kanban</a:t>
            </a:r>
            <a:endParaRPr lang="pt-BR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Scrum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 XP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Crystal </a:t>
            </a:r>
            <a:r>
              <a:rPr lang="pt-BR" sz="2400" dirty="0" err="1">
                <a:solidFill>
                  <a:schemeClr val="accent1"/>
                </a:solidFill>
              </a:rPr>
              <a:t>Clear</a:t>
            </a:r>
            <a:endParaRPr lang="pt-BR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Feature-</a:t>
            </a:r>
            <a:r>
              <a:rPr lang="pt-BR" sz="2400" dirty="0" err="1">
                <a:solidFill>
                  <a:schemeClr val="accent1"/>
                </a:solidFill>
              </a:rPr>
              <a:t>Driven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Development</a:t>
            </a:r>
            <a:r>
              <a:rPr lang="pt-BR" sz="2400" dirty="0">
                <a:solidFill>
                  <a:schemeClr val="accent1"/>
                </a:solidFill>
              </a:rPr>
              <a:t> (FDD)</a:t>
            </a: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Dynamic Systems </a:t>
            </a:r>
            <a:r>
              <a:rPr lang="pt-BR" sz="2400" dirty="0" err="1">
                <a:solidFill>
                  <a:schemeClr val="accent1"/>
                </a:solidFill>
              </a:rPr>
              <a:t>Development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Method</a:t>
            </a:r>
            <a:r>
              <a:rPr lang="pt-BR" sz="2400" dirty="0">
                <a:solidFill>
                  <a:schemeClr val="accent1"/>
                </a:solidFill>
              </a:rPr>
              <a:t> (DSDM)</a:t>
            </a:r>
          </a:p>
        </p:txBody>
      </p:sp>
    </p:spTree>
    <p:extLst>
      <p:ext uri="{BB962C8B-B14F-4D97-AF65-F5344CB8AC3E}">
        <p14:creationId xmlns:p14="http://schemas.microsoft.com/office/powerpoint/2010/main" val="35080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391401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 err="1">
                <a:solidFill>
                  <a:schemeClr val="accent1"/>
                </a:solidFill>
              </a:rPr>
              <a:t>Kanban</a:t>
            </a:r>
            <a:r>
              <a:rPr lang="pt-BR" sz="2400" dirty="0">
                <a:solidFill>
                  <a:schemeClr val="accent1"/>
                </a:solidFill>
              </a:rPr>
              <a:t> é um sistema visual e evolutivo de gestão de trabalho, que busca conduzir cada tarefa por um fluxo predefinido de trabalho. 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Aplicar o </a:t>
            </a:r>
            <a:r>
              <a:rPr lang="pt-BR" sz="2400" dirty="0" err="1">
                <a:solidFill>
                  <a:schemeClr val="accent1"/>
                </a:solidFill>
              </a:rPr>
              <a:t>Kanban</a:t>
            </a:r>
            <a:r>
              <a:rPr lang="pt-BR" sz="2400" dirty="0">
                <a:solidFill>
                  <a:schemeClr val="accent1"/>
                </a:solidFill>
              </a:rPr>
              <a:t> significa </a:t>
            </a:r>
            <a:r>
              <a:rPr lang="pt-BR" sz="2400" b="1" dirty="0">
                <a:solidFill>
                  <a:schemeClr val="accent1"/>
                </a:solidFill>
              </a:rPr>
              <a:t>visualizar seu trabalho</a:t>
            </a:r>
            <a:r>
              <a:rPr lang="pt-BR" sz="2400" dirty="0">
                <a:solidFill>
                  <a:schemeClr val="accent1"/>
                </a:solidFill>
              </a:rPr>
              <a:t>, </a:t>
            </a:r>
            <a:r>
              <a:rPr lang="pt-BR" sz="2400" b="1" dirty="0">
                <a:solidFill>
                  <a:schemeClr val="accent1"/>
                </a:solidFill>
              </a:rPr>
              <a:t>limitar as atividades em andamento </a:t>
            </a:r>
            <a:r>
              <a:rPr lang="pt-BR" sz="2400" dirty="0">
                <a:solidFill>
                  <a:schemeClr val="accent1"/>
                </a:solidFill>
              </a:rPr>
              <a:t>e maximizar a eficiência do fluxo atual.</a:t>
            </a:r>
          </a:p>
        </p:txBody>
      </p:sp>
      <p:pic>
        <p:nvPicPr>
          <p:cNvPr id="1028" name="Picture 4" descr="KANBAN O QUE É? (05 Dicas Práticas Para Produzir e Ganhar Mais)">
            <a:extLst>
              <a:ext uri="{FF2B5EF4-FFF2-40B4-BE49-F238E27FC236}">
                <a16:creationId xmlns:a16="http://schemas.microsoft.com/office/drawing/2014/main" id="{32240CBE-39C5-B48F-FB2B-6257EBFA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449" y="2055813"/>
            <a:ext cx="3637423" cy="363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92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7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accent1"/>
                </a:solidFill>
              </a:rPr>
              <a:t>Originalmente, o </a:t>
            </a:r>
            <a:r>
              <a:rPr lang="pt-BR" sz="2200" b="1" dirty="0" err="1">
                <a:solidFill>
                  <a:schemeClr val="accent1"/>
                </a:solidFill>
              </a:rPr>
              <a:t>kanban</a:t>
            </a:r>
            <a:r>
              <a:rPr lang="pt-BR" sz="2200" dirty="0">
                <a:solidFill>
                  <a:schemeClr val="accent1"/>
                </a:solidFill>
              </a:rPr>
              <a:t> (</a:t>
            </a:r>
            <a:r>
              <a:rPr lang="pt-BR" sz="2200" b="1" dirty="0">
                <a:solidFill>
                  <a:schemeClr val="accent1"/>
                </a:solidFill>
              </a:rPr>
              <a:t>do japonês “cartão</a:t>
            </a:r>
            <a:r>
              <a:rPr lang="pt-BR" sz="2200" dirty="0">
                <a:solidFill>
                  <a:schemeClr val="accent1"/>
                </a:solidFill>
              </a:rPr>
              <a:t>”) foi introduzido por </a:t>
            </a:r>
            <a:r>
              <a:rPr lang="pt-BR" sz="2200" b="1" dirty="0" err="1">
                <a:solidFill>
                  <a:schemeClr val="accent1"/>
                </a:solidFill>
              </a:rPr>
              <a:t>Taiichi</a:t>
            </a:r>
            <a:r>
              <a:rPr lang="pt-BR" sz="2200" b="1" dirty="0">
                <a:solidFill>
                  <a:schemeClr val="accent1"/>
                </a:solidFill>
              </a:rPr>
              <a:t> Ohno </a:t>
            </a:r>
            <a:r>
              <a:rPr lang="pt-BR" sz="2200" dirty="0">
                <a:solidFill>
                  <a:schemeClr val="accent1"/>
                </a:solidFill>
              </a:rPr>
              <a:t>na indústria de manufatura japonesa em 1940, mais especificamente dentro do </a:t>
            </a:r>
            <a:r>
              <a:rPr lang="pt-BR" sz="2200" b="1" dirty="0">
                <a:solidFill>
                  <a:schemeClr val="accent1"/>
                </a:solidFill>
              </a:rPr>
              <a:t>Sistema Toyota de Produção</a:t>
            </a:r>
            <a:r>
              <a:rPr lang="pt-BR" sz="2200" dirty="0">
                <a:solidFill>
                  <a:schemeClr val="accent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pt-BR" sz="22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accent1"/>
                </a:solidFill>
              </a:rPr>
              <a:t>Seu objetivo era simples: </a:t>
            </a:r>
            <a:r>
              <a:rPr lang="pt-BR" sz="2200" b="1" dirty="0">
                <a:solidFill>
                  <a:schemeClr val="accent1"/>
                </a:solidFill>
              </a:rPr>
              <a:t>facilitar</a:t>
            </a:r>
            <a:r>
              <a:rPr lang="pt-BR" sz="2200" dirty="0">
                <a:solidFill>
                  <a:schemeClr val="accent1"/>
                </a:solidFill>
              </a:rPr>
              <a:t> </a:t>
            </a:r>
            <a:r>
              <a:rPr lang="pt-BR" sz="2200" b="1" dirty="0">
                <a:solidFill>
                  <a:schemeClr val="accent1"/>
                </a:solidFill>
              </a:rPr>
              <a:t>o controle do estoque de materiais</a:t>
            </a:r>
            <a:r>
              <a:rPr lang="pt-BR" sz="2200" dirty="0">
                <a:solidFill>
                  <a:schemeClr val="accent1"/>
                </a:solidFill>
              </a:rPr>
              <a:t>, </a:t>
            </a:r>
            <a:r>
              <a:rPr lang="pt-BR" sz="2200" b="1" dirty="0">
                <a:solidFill>
                  <a:schemeClr val="accent1"/>
                </a:solidFill>
              </a:rPr>
              <a:t>promovendo harmonia entre almoxarifado e linha produtiva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6839C5-9009-025C-DCA6-A71233FD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988" y="2401939"/>
            <a:ext cx="4355942" cy="28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7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Em 2004, David J. Anderson, especialista em </a:t>
            </a:r>
            <a:r>
              <a:rPr lang="pt-BR" sz="2400" b="1" dirty="0">
                <a:solidFill>
                  <a:schemeClr val="accent1"/>
                </a:solidFill>
              </a:rPr>
              <a:t>metodologias ágeis</a:t>
            </a:r>
            <a:r>
              <a:rPr lang="pt-BR" sz="2400" dirty="0">
                <a:solidFill>
                  <a:schemeClr val="accent1"/>
                </a:solidFill>
              </a:rPr>
              <a:t>, trabalhou em cima dos estudos de Ohno para a criação do </a:t>
            </a:r>
            <a:r>
              <a:rPr lang="pt-BR" sz="2400" dirty="0" err="1">
                <a:solidFill>
                  <a:schemeClr val="accent1"/>
                </a:solidFill>
              </a:rPr>
              <a:t>Kanban</a:t>
            </a:r>
            <a:r>
              <a:rPr lang="pt-BR" sz="2400" dirty="0">
                <a:solidFill>
                  <a:schemeClr val="accent1"/>
                </a:solidFill>
              </a:rPr>
              <a:t> como conhecemos hoje. </a:t>
            </a:r>
          </a:p>
          <a:p>
            <a:pPr>
              <a:lnSpc>
                <a:spcPct val="150000"/>
              </a:lnSpc>
            </a:pPr>
            <a:endParaRPr lang="pt-BR" sz="1800" b="1" dirty="0">
              <a:solidFill>
                <a:schemeClr val="accent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C66CCA-3EA5-8D96-3170-C3FD1FBA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09" y="3138488"/>
            <a:ext cx="51339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7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David definiu um modelo de 5 componentes para o quadro do </a:t>
            </a:r>
            <a:r>
              <a:rPr lang="pt-BR" sz="2400" dirty="0" err="1">
                <a:solidFill>
                  <a:schemeClr val="accent1"/>
                </a:solidFill>
              </a:rPr>
              <a:t>kanban</a:t>
            </a:r>
            <a:r>
              <a:rPr lang="pt-BR" sz="2400" dirty="0">
                <a:solidFill>
                  <a:schemeClr val="accent1"/>
                </a:solidFill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Sinais visuais (cartões) 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Acompanhamento de status (quadro)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Limite de trabalho em andamento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Comprometimento 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Prazo de Entrega</a:t>
            </a:r>
            <a:endParaRPr lang="pt-BR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B1ED27-7554-D761-D95B-101279BE9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26" y="1902132"/>
            <a:ext cx="8683881" cy="46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7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Componentes do </a:t>
            </a:r>
            <a:r>
              <a:rPr lang="pt-BR" sz="36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Kanban</a:t>
            </a:r>
            <a:endParaRPr lang="pt-BR" sz="3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F6DE572-3001-FB09-C5DD-9A74C10E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09"/>
          <a:stretch/>
        </p:blipFill>
        <p:spPr>
          <a:xfrm>
            <a:off x="1679011" y="1917286"/>
            <a:ext cx="8833977" cy="397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8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Como é um </a:t>
            </a:r>
            <a:r>
              <a:rPr lang="pt-BR" sz="36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Kanbam</a:t>
            </a:r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C60FBE-BA02-0668-70CB-D7F61A5D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8" y="1690688"/>
            <a:ext cx="105060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Vantagens do uso do </a:t>
            </a:r>
            <a:r>
              <a:rPr lang="pt-BR" sz="36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Kanbam</a:t>
            </a:r>
            <a:endParaRPr lang="pt-BR" sz="3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7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Permite observar melhor o fluxo de trabalho. 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Facilita a análise de atividades paradas e que foram finalizadas em tempo hábil.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41785D-2DA8-2816-78D2-B6F58262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129" y="2743200"/>
            <a:ext cx="3865129" cy="223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Vantagens do uso do </a:t>
            </a:r>
            <a:r>
              <a:rPr lang="pt-BR" sz="36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Kanbam</a:t>
            </a:r>
            <a:endParaRPr lang="pt-BR" sz="3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978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Permite a tomada de decisões com clareza e menos desperdícios. </a:t>
            </a:r>
          </a:p>
          <a:p>
            <a:pPr>
              <a:lnSpc>
                <a:spcPct val="150000"/>
              </a:lnSpc>
            </a:pPr>
            <a:endParaRPr lang="pt-BR" sz="24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 Preza pela comunicação da equipe, a troca de ideias e feedbacks, de forma a criar um ecossistema mais centralizado na produção. </a:t>
            </a:r>
            <a:endParaRPr lang="pt-BR" sz="1800" b="1" dirty="0">
              <a:solidFill>
                <a:schemeClr val="accent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18ED1F-F7BE-5065-6A39-3D76FC39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06" y="5581650"/>
            <a:ext cx="11096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1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4000" dirty="0">
                <a:solidFill>
                  <a:schemeClr val="accent1"/>
                </a:solidFill>
              </a:rPr>
              <a:t> Definição </a:t>
            </a:r>
          </a:p>
          <a:p>
            <a:pPr>
              <a:lnSpc>
                <a:spcPct val="100000"/>
              </a:lnSpc>
            </a:pPr>
            <a:r>
              <a:rPr lang="pt-BR" sz="4000" dirty="0">
                <a:solidFill>
                  <a:schemeClr val="accent1"/>
                </a:solidFill>
              </a:rPr>
              <a:t> Papéis e Responsabilidade</a:t>
            </a:r>
          </a:p>
          <a:p>
            <a:pPr>
              <a:lnSpc>
                <a:spcPct val="100000"/>
              </a:lnSpc>
            </a:pPr>
            <a:r>
              <a:rPr lang="pt-BR" sz="4000" dirty="0">
                <a:solidFill>
                  <a:schemeClr val="accent1"/>
                </a:solidFill>
              </a:rPr>
              <a:t> Aplicação a Gestão de Projetos</a:t>
            </a:r>
          </a:p>
          <a:p>
            <a:pPr>
              <a:lnSpc>
                <a:spcPct val="100000"/>
              </a:lnSpc>
            </a:pPr>
            <a:r>
              <a:rPr lang="pt-BR" sz="4000" dirty="0">
                <a:solidFill>
                  <a:schemeClr val="accent1"/>
                </a:solidFill>
              </a:rPr>
              <a:t> Atividades</a:t>
            </a:r>
          </a:p>
        </p:txBody>
      </p:sp>
    </p:spTree>
    <p:extLst>
      <p:ext uri="{BB962C8B-B14F-4D97-AF65-F5344CB8AC3E}">
        <p14:creationId xmlns:p14="http://schemas.microsoft.com/office/powerpoint/2010/main" val="18799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Scrum </a:t>
            </a:r>
            <a:r>
              <a:rPr lang="pt-BR" sz="36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vs</a:t>
            </a:r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pt-BR" sz="36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Kanbam</a:t>
            </a:r>
            <a:endParaRPr lang="pt-BR" sz="3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64278" cy="39065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 err="1">
                <a:solidFill>
                  <a:schemeClr val="accent1"/>
                </a:solidFill>
              </a:rPr>
              <a:t>Kanban</a:t>
            </a:r>
            <a:r>
              <a:rPr lang="pt-BR" sz="2400" b="1" dirty="0">
                <a:solidFill>
                  <a:schemeClr val="accent1"/>
                </a:solidFill>
              </a:rPr>
              <a:t> é um método ágil: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Visualizar o trabalho; 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○ Limitar o trabalho em andamento; 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Maximizar a eficiência; 	</a:t>
            </a:r>
            <a:endParaRPr lang="pt-BR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Processo para a melhoria constante no fluxo e qualidade do trabalho</a:t>
            </a:r>
          </a:p>
          <a:p>
            <a:pPr lvl="1">
              <a:lnSpc>
                <a:spcPct val="150000"/>
              </a:lnSpc>
            </a:pPr>
            <a:endParaRPr lang="pt-BR" sz="1400" b="1" dirty="0">
              <a:solidFill>
                <a:schemeClr val="accent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2F502B9-DF72-510C-7DF9-579AFEE5E9EC}"/>
              </a:ext>
            </a:extLst>
          </p:cNvPr>
          <p:cNvSpPr txBox="1">
            <a:spLocks/>
          </p:cNvSpPr>
          <p:nvPr/>
        </p:nvSpPr>
        <p:spPr>
          <a:xfrm>
            <a:off x="6843249" y="1822450"/>
            <a:ext cx="490629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accent1"/>
                </a:solidFill>
              </a:rPr>
              <a:t>Scrum é um framework ágil :</a:t>
            </a: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 Trabalho em intervalos determinados (sprints); </a:t>
            </a:r>
            <a:br>
              <a:rPr lang="pt-BR" sz="2000" dirty="0">
                <a:solidFill>
                  <a:schemeClr val="accent1"/>
                </a:solidFill>
              </a:rPr>
            </a:br>
            <a:endParaRPr lang="pt-BR" sz="20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 Reunir informações e feedbacks com rapidez e implementá-los no trabalho.</a:t>
            </a:r>
            <a:endParaRPr lang="pt-BR" sz="1100" b="1" dirty="0">
              <a:solidFill>
                <a:schemeClr val="accent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97DB650-83A0-6850-3E19-607B38A5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214" y="5088143"/>
            <a:ext cx="1504358" cy="14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Kanbam</a:t>
            </a:r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pode ser adaptado...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87D5ACB-DFC2-2B73-946B-125907D0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35" y="1924380"/>
            <a:ext cx="8348816" cy="456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6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Exemplos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ED8A6C-7CCC-31EB-F8FC-D56E8E36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35" y="1808341"/>
            <a:ext cx="9640529" cy="48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Exemplos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6F3D2F-0DC7-ECE4-E79D-356B6BACA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496" y="1690688"/>
            <a:ext cx="9429289" cy="49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1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Kanbam</a:t>
            </a:r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pode ser adaptado...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7DB723-0A83-E737-3019-6A0E4993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761128"/>
            <a:ext cx="8485239" cy="48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Exemplo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5BC6A0-3DB0-4AE1-4248-B1D59318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07" y="1964525"/>
            <a:ext cx="8444066" cy="4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E-</a:t>
            </a:r>
            <a:r>
              <a:rPr lang="pt-BR" sz="36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Kanbam</a:t>
            </a:r>
            <a:endParaRPr lang="pt-BR" sz="36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14936" cy="39065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400" dirty="0">
                <a:solidFill>
                  <a:schemeClr val="accent1"/>
                </a:solidFill>
              </a:rPr>
              <a:t>O E-</a:t>
            </a:r>
            <a:r>
              <a:rPr lang="pt-BR" sz="2400" dirty="0" err="1">
                <a:solidFill>
                  <a:schemeClr val="accent1"/>
                </a:solidFill>
              </a:rPr>
              <a:t>Kanban</a:t>
            </a:r>
            <a:r>
              <a:rPr lang="pt-BR" sz="2400" dirty="0">
                <a:solidFill>
                  <a:schemeClr val="accent1"/>
                </a:solidFill>
              </a:rPr>
              <a:t>, nada mais é do que uma adaptação do </a:t>
            </a:r>
            <a:r>
              <a:rPr lang="pt-BR" sz="2400" dirty="0" err="1">
                <a:solidFill>
                  <a:schemeClr val="accent1"/>
                </a:solidFill>
              </a:rPr>
              <a:t>Kanban</a:t>
            </a:r>
            <a:r>
              <a:rPr lang="pt-BR" sz="2400" dirty="0">
                <a:solidFill>
                  <a:schemeClr val="accent1"/>
                </a:solidFill>
              </a:rPr>
              <a:t> físico para uma forma digital, também conhecido como </a:t>
            </a:r>
            <a:r>
              <a:rPr lang="pt-BR" sz="2400" dirty="0" err="1">
                <a:solidFill>
                  <a:schemeClr val="accent1"/>
                </a:solidFill>
              </a:rPr>
              <a:t>Kanban</a:t>
            </a:r>
            <a:r>
              <a:rPr lang="pt-BR" sz="2400" dirty="0">
                <a:solidFill>
                  <a:schemeClr val="accent1"/>
                </a:solidFill>
              </a:rPr>
              <a:t> Online</a:t>
            </a:r>
            <a:endParaRPr lang="pt-BR" sz="1400" b="1" dirty="0">
              <a:solidFill>
                <a:schemeClr val="accent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91AAC9-13F6-7A03-5A18-C2E1C02BC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8" y="3066129"/>
            <a:ext cx="5534025" cy="31051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522A7FD-7318-DCE4-5936-C283D352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45" y="2723535"/>
            <a:ext cx="3306280" cy="36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1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271E322-D222-4DE7-98E9-D379F8D925EB}"/>
              </a:ext>
            </a:extLst>
          </p:cNvPr>
          <p:cNvSpPr/>
          <p:nvPr/>
        </p:nvSpPr>
        <p:spPr>
          <a:xfrm>
            <a:off x="0" y="1688126"/>
            <a:ext cx="12192000" cy="2757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986EC8-09C0-4A3E-ACBD-BFA84643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1294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Dúvidas?</a:t>
            </a:r>
            <a:br>
              <a:rPr lang="pt-BR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</a:br>
            <a:r>
              <a:rPr lang="pt-BR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Ótimo dia para todos!</a:t>
            </a:r>
          </a:p>
        </p:txBody>
      </p:sp>
    </p:spTree>
    <p:extLst>
      <p:ext uri="{BB962C8B-B14F-4D97-AF65-F5344CB8AC3E}">
        <p14:creationId xmlns:p14="http://schemas.microsoft.com/office/powerpoint/2010/main" val="266857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478" y="1997691"/>
            <a:ext cx="8758084" cy="4091782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6600" b="1" dirty="0">
                <a:solidFill>
                  <a:srgbClr val="FF0000"/>
                </a:solidFill>
              </a:rPr>
              <a:t>Ágil</a:t>
            </a:r>
            <a:r>
              <a:rPr lang="pt-BR" sz="66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3200" b="1" dirty="0">
                <a:solidFill>
                  <a:srgbClr val="0070C0"/>
                </a:solidFill>
              </a:rPr>
              <a:t>é diferente de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6600" b="1" dirty="0">
                <a:solidFill>
                  <a:srgbClr val="0070C0"/>
                </a:solidFill>
              </a:rPr>
              <a:t> </a:t>
            </a:r>
            <a:r>
              <a:rPr lang="pt-BR" sz="6600" b="1" dirty="0">
                <a:solidFill>
                  <a:srgbClr val="00B050"/>
                </a:solidFill>
              </a:rPr>
              <a:t>Rápido!</a:t>
            </a:r>
          </a:p>
        </p:txBody>
      </p:sp>
    </p:spTree>
    <p:extLst>
      <p:ext uri="{BB962C8B-B14F-4D97-AF65-F5344CB8AC3E}">
        <p14:creationId xmlns:p14="http://schemas.microsoft.com/office/powerpoint/2010/main" val="14525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 – Manifesto Ágil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9357852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Documento assinado em 2001 por 17 pesquisadores da área;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http://www.manifestoagil.com.br 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accent1"/>
                </a:solidFill>
              </a:rPr>
              <a:t>Pesquisadores: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accent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A4005C-5FCD-4325-CB2F-1FD0D040A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27" y="3824748"/>
            <a:ext cx="5611760" cy="1963825"/>
          </a:xfrm>
          <a:prstGeom prst="rect">
            <a:avLst/>
          </a:prstGeom>
        </p:spPr>
      </p:pic>
      <p:pic>
        <p:nvPicPr>
          <p:cNvPr id="4100" name="Picture 4" descr="the avengers GIF">
            <a:extLst>
              <a:ext uri="{FF2B5EF4-FFF2-40B4-BE49-F238E27FC236}">
                <a16:creationId xmlns:a16="http://schemas.microsoft.com/office/drawing/2014/main" id="{267F11E9-F44A-DB4E-C9AB-D70F0D19A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358" y="2902874"/>
            <a:ext cx="5085906" cy="270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4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 – Manifesto Ágil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723408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Documento formado por: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accent1"/>
                </a:solidFill>
              </a:rPr>
              <a:t>Valores</a:t>
            </a:r>
            <a:r>
              <a:rPr lang="pt-BR" dirty="0">
                <a:solidFill>
                  <a:schemeClr val="accent1"/>
                </a:solidFill>
              </a:rPr>
              <a:t> e </a:t>
            </a:r>
            <a:r>
              <a:rPr lang="pt-BR" b="1" dirty="0">
                <a:solidFill>
                  <a:schemeClr val="accent1"/>
                </a:solidFill>
              </a:rPr>
              <a:t>princípios</a:t>
            </a:r>
            <a:br>
              <a:rPr lang="pt-BR" dirty="0">
                <a:solidFill>
                  <a:schemeClr val="accent1"/>
                </a:solidFill>
              </a:rPr>
            </a:b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“Estamos descobrindo maneiras melhores de desenvolver software fazendo-o nós mesmos e ajudando outros a fazê-lo”. 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 – Manifesto Ágil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723408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accent1"/>
                </a:solidFill>
              </a:rPr>
              <a:t>Valores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14109A-818F-C25A-A8C8-4D1E345A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119" y="2101850"/>
            <a:ext cx="81438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7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 – Manifesto Ágil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723408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accent1"/>
                </a:solidFill>
              </a:rPr>
              <a:t>Princípios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A67AD2-4D6F-9B50-ECE6-9BD107A0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23" y="1835457"/>
            <a:ext cx="8370632" cy="47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8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 – Manifesto Ágil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723408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accent1"/>
                </a:solidFill>
              </a:rPr>
              <a:t>Princípios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1A4C6C1-2C08-8E1C-FBD8-AD5CE0F2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68" y="1908136"/>
            <a:ext cx="8216387" cy="47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AC864EF-BD72-46BD-B04A-55E5C810350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A62434-53A1-4DEE-866E-C30F39BE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Definição – Manifesto Ágil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6C3F0D-BA46-461A-8293-A44617C9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7234084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accent1"/>
                </a:solidFill>
              </a:rPr>
              <a:t>Princípios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A01745-5F46-8978-890D-3FC605CA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42" y="1952527"/>
            <a:ext cx="8305801" cy="46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5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21882</TotalTime>
  <Words>494</Words>
  <Application>Microsoft Office PowerPoint</Application>
  <PresentationFormat>Widescreen</PresentationFormat>
  <Paragraphs>92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Ebrima</vt:lpstr>
      <vt:lpstr>Tema do Office</vt:lpstr>
      <vt:lpstr>Levantamento de Requisitos Metodologia Kanban</vt:lpstr>
      <vt:lpstr>Roteiro</vt:lpstr>
      <vt:lpstr>Definição</vt:lpstr>
      <vt:lpstr>Definição – Manifesto Ágil</vt:lpstr>
      <vt:lpstr>Definição – Manifesto Ágil</vt:lpstr>
      <vt:lpstr>Definição – Manifesto Ágil</vt:lpstr>
      <vt:lpstr>Definição – Manifesto Ágil</vt:lpstr>
      <vt:lpstr>Definição – Manifesto Ágil</vt:lpstr>
      <vt:lpstr>Definição – Manifesto Ágil</vt:lpstr>
      <vt:lpstr>Definição – Métodos Ágeis</vt:lpstr>
      <vt:lpstr>Definição</vt:lpstr>
      <vt:lpstr>Definição</vt:lpstr>
      <vt:lpstr>Definição</vt:lpstr>
      <vt:lpstr>Definição</vt:lpstr>
      <vt:lpstr>Definição</vt:lpstr>
      <vt:lpstr>Componentes do Kanban</vt:lpstr>
      <vt:lpstr>Como é um Kanbam?</vt:lpstr>
      <vt:lpstr>Vantagens do uso do Kanbam</vt:lpstr>
      <vt:lpstr>Vantagens do uso do Kanbam</vt:lpstr>
      <vt:lpstr>Scrum vs Kanbam</vt:lpstr>
      <vt:lpstr>Kanbam pode ser adaptado...</vt:lpstr>
      <vt:lpstr>Exemplos</vt:lpstr>
      <vt:lpstr>Exemplos</vt:lpstr>
      <vt:lpstr>Kanbam pode ser adaptado...</vt:lpstr>
      <vt:lpstr>Exemplo</vt:lpstr>
      <vt:lpstr>E-Kanbam</vt:lpstr>
      <vt:lpstr>Dúvidas? Ótimo dia para todos!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CAIO VINÍCIUS MALHEIROS DUARTE</dc:creator>
  <cp:lastModifiedBy>Caio Malheiros</cp:lastModifiedBy>
  <cp:revision>158</cp:revision>
  <dcterms:created xsi:type="dcterms:W3CDTF">2021-03-29T23:22:16Z</dcterms:created>
  <dcterms:modified xsi:type="dcterms:W3CDTF">2025-05-05T17:11:35Z</dcterms:modified>
</cp:coreProperties>
</file>